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C8E9D7-6839-4D36-9B5E-6222623222D8}">
  <a:tblStyle styleId="{78C8E9D7-6839-4D36-9B5E-6222623222D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88d2475a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88d2475a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bf77478a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bf77478a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bf77478a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bf77478a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bf77478a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bf77478a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88d2475a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88d2475a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bf77478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bf77478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88d2475a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88d2475a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bf77478a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bf77478a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88d2475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88d2475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bf77478a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bf77478a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bf77478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bf77478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88d2475a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88d2475a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bf77478a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bf77478a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bf77478a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bf77478a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bf77478a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bf77478a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bf77478a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bf77478a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bf77478a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bf77478a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bf77478a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bf77478a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bf77478a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bf77478a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bf77478a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bf77478a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bf77478a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bf77478a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bf77478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bf77478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88d2475a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88d2475a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88d2475ac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88d2475ac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88d2475ac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88d2475ac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88d2475ac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88d2475ac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bf77478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bf77478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bf77478a1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bf77478a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chemeClr val="dk1"/>
              </a:buClr>
              <a:buSzPts val="1800"/>
              <a:buChar char="●"/>
            </a:pPr>
            <a:r>
              <a:rPr lang="en" sz="1800">
                <a:solidFill>
                  <a:schemeClr val="dk1"/>
                </a:solidFill>
              </a:rPr>
              <a:t>User reliance on video conferencing applications due to remote working trends has given rise to new innovative opportunities in these fields.</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The progress that has been made so far using the state of the art algorithms has been immense as compared to the classical image processing approaches.</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These approaches demonstrate excellent result qualities but can only synthesize fixed viewpoint videos which produce less immersive experiences</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A 3D key point representation model proposed in [1] allows for better results for data with coarse-grained features like hair, teeth, and accessories.</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Allows for carefreeness when it comes to the facial appearance and environment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bf77478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bf77478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bf77478a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bf77478a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bf77478a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bf77478a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88d2475a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88d2475a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gif"/><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gif"/><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books.google.com/books?id=HojvugEACAAJ"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rxiv.org/pdf/2002.10964.pdf" TargetMode="External"/><Relationship Id="rId4" Type="http://schemas.openxmlformats.org/officeDocument/2006/relationships/hyperlink" Target="https://github.com/sangwoomo/FreezeD" TargetMode="External"/><Relationship Id="rId5" Type="http://schemas.openxmlformats.org/officeDocument/2006/relationships/hyperlink" Target="https://spell.ml/blog/model-pruning-in-pytorch-X9pXQRAAACIAcH9h" TargetMode="External"/><Relationship Id="rId6" Type="http://schemas.openxmlformats.org/officeDocument/2006/relationships/hyperlink" Target="https://spell.ml/blog/model-pruning-in-pytorch-X9pXQRAAACIAcH9h"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pytorch.org/blog/quantization-in-practi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hyperlink" Target="https://www.flickr.com/photos/30478819@N08/5109308885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211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900"/>
              <a:t>CS256 - Milestone 3</a:t>
            </a:r>
            <a:endParaRPr sz="3900"/>
          </a:p>
          <a:p>
            <a:pPr indent="0" lvl="0" marL="0" rtl="0" algn="ctr">
              <a:spcBef>
                <a:spcPts val="0"/>
              </a:spcBef>
              <a:spcAft>
                <a:spcPts val="0"/>
              </a:spcAft>
              <a:buNone/>
            </a:pPr>
            <a:r>
              <a:rPr lang="en"/>
              <a:t>Motion / Style Transfer</a:t>
            </a:r>
            <a:endParaRPr/>
          </a:p>
        </p:txBody>
      </p:sp>
      <p:sp>
        <p:nvSpPr>
          <p:cNvPr id="55" name="Google Shape;55;p13"/>
          <p:cNvSpPr txBox="1"/>
          <p:nvPr>
            <p:ph idx="1" type="subTitle"/>
          </p:nvPr>
        </p:nvSpPr>
        <p:spPr>
          <a:xfrm>
            <a:off x="311700" y="2634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Group A</a:t>
            </a:r>
            <a:endParaRPr>
              <a:solidFill>
                <a:schemeClr val="dk1"/>
              </a:solidFill>
            </a:endParaRPr>
          </a:p>
        </p:txBody>
      </p:sp>
      <p:sp>
        <p:nvSpPr>
          <p:cNvPr id="56" name="Google Shape;56;p13"/>
          <p:cNvSpPr txBox="1"/>
          <p:nvPr/>
        </p:nvSpPr>
        <p:spPr>
          <a:xfrm>
            <a:off x="1323900" y="3375450"/>
            <a:ext cx="6496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Presented </a:t>
            </a:r>
            <a:r>
              <a:rPr lang="en" sz="1100"/>
              <a:t>By </a:t>
            </a:r>
            <a:endParaRPr sz="1100"/>
          </a:p>
          <a:p>
            <a:pPr indent="0" lvl="0" marL="0" rtl="0" algn="ctr">
              <a:spcBef>
                <a:spcPts val="0"/>
              </a:spcBef>
              <a:spcAft>
                <a:spcPts val="0"/>
              </a:spcAft>
              <a:buNone/>
            </a:pPr>
            <a:r>
              <a:rPr lang="en" sz="1100"/>
              <a:t>Ajinkya Rajguru, Branden Lopez, Indranil Patil, Rushikesh Padia, Warada Kulkarni</a:t>
            </a:r>
            <a:endParaRPr sz="1100"/>
          </a:p>
        </p:txBody>
      </p:sp>
      <p:sp>
        <p:nvSpPr>
          <p:cNvPr id="57" name="Google Shape;57;p13"/>
          <p:cNvSpPr txBox="1"/>
          <p:nvPr/>
        </p:nvSpPr>
        <p:spPr>
          <a:xfrm>
            <a:off x="2272800" y="4373025"/>
            <a:ext cx="4598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Prof. Mashhour Solh</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idx="1" type="body"/>
          </p:nvPr>
        </p:nvSpPr>
        <p:spPr>
          <a:xfrm>
            <a:off x="74900" y="74900"/>
            <a:ext cx="8951400" cy="2671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dk1"/>
                </a:solidFill>
              </a:rPr>
              <a:t>JoJo GAN</a:t>
            </a:r>
            <a:r>
              <a:rPr lang="en">
                <a:solidFill>
                  <a:schemeClr val="dk1"/>
                </a:solidFill>
              </a:rPr>
              <a:t> [14]</a:t>
            </a:r>
            <a:endParaRPr>
              <a:solidFill>
                <a:schemeClr val="dk1"/>
              </a:solidFill>
            </a:endParaRPr>
          </a:p>
          <a:p>
            <a:pPr indent="-342900" lvl="0" marL="457200" marR="0" rtl="0" algn="just">
              <a:lnSpc>
                <a:spcPct val="115000"/>
              </a:lnSpc>
              <a:spcBef>
                <a:spcPts val="1200"/>
              </a:spcBef>
              <a:spcAft>
                <a:spcPts val="0"/>
              </a:spcAft>
              <a:buClr>
                <a:schemeClr val="dk1"/>
              </a:buClr>
              <a:buSzPts val="1800"/>
              <a:buChar char="●"/>
            </a:pPr>
            <a:r>
              <a:rPr lang="en">
                <a:solidFill>
                  <a:schemeClr val="dk1"/>
                </a:solidFill>
              </a:rPr>
              <a:t>Built on StyleGan</a:t>
            </a:r>
            <a:endParaRPr>
              <a:solidFill>
                <a:schemeClr val="dk1"/>
              </a:solidFill>
            </a:endParaRPr>
          </a:p>
          <a:p>
            <a:pPr indent="-342900" lvl="0" marL="457200" marR="0" rtl="0" algn="just">
              <a:lnSpc>
                <a:spcPct val="115000"/>
              </a:lnSpc>
              <a:spcBef>
                <a:spcPts val="0"/>
              </a:spcBef>
              <a:spcAft>
                <a:spcPts val="0"/>
              </a:spcAft>
              <a:buClr>
                <a:schemeClr val="dk1"/>
              </a:buClr>
              <a:buSzPts val="1800"/>
              <a:buChar char="●"/>
            </a:pPr>
            <a:r>
              <a:rPr lang="en">
                <a:solidFill>
                  <a:schemeClr val="dk1"/>
                </a:solidFill>
              </a:rPr>
              <a:t>GAN inversion to produce a paired data set from a single styling example</a:t>
            </a:r>
            <a:endParaRPr sz="1100">
              <a:solidFill>
                <a:schemeClr val="dk1"/>
              </a:solidFill>
            </a:endParaRPr>
          </a:p>
          <a:p>
            <a:pPr indent="0" lvl="0" marL="45720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n" u="sng">
                <a:solidFill>
                  <a:schemeClr val="dk1"/>
                </a:solidFill>
              </a:rPr>
              <a:t>Image Animation</a:t>
            </a:r>
            <a:r>
              <a:rPr lang="en">
                <a:solidFill>
                  <a:schemeClr val="dk1"/>
                </a:solidFill>
              </a:rPr>
              <a:t> [16]</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Source image is animated based on the motion of a similar object from a video</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GAN combines the appearance of image and the motion of video; following a self-supervised strategy inspired by Monkey-Net</a:t>
            </a:r>
            <a:endParaRPr>
              <a:solidFill>
                <a:schemeClr val="dk1"/>
              </a:solidFill>
            </a:endParaRPr>
          </a:p>
        </p:txBody>
      </p:sp>
      <p:pic>
        <p:nvPicPr>
          <p:cNvPr id="117" name="Google Shape;117;p22"/>
          <p:cNvPicPr preferRelativeResize="0"/>
          <p:nvPr/>
        </p:nvPicPr>
        <p:blipFill rotWithShape="1">
          <a:blip r:embed="rId3">
            <a:alphaModFix/>
          </a:blip>
          <a:srcRect b="0" l="0" r="0" t="0"/>
          <a:stretch/>
        </p:blipFill>
        <p:spPr>
          <a:xfrm>
            <a:off x="4095026" y="2870049"/>
            <a:ext cx="4945300" cy="1338875"/>
          </a:xfrm>
          <a:prstGeom prst="rect">
            <a:avLst/>
          </a:prstGeom>
          <a:noFill/>
          <a:ln cap="flat" cmpd="sng" w="9525">
            <a:solidFill>
              <a:srgbClr val="000000"/>
            </a:solidFill>
            <a:prstDash val="solid"/>
            <a:round/>
            <a:headEnd len="sm" w="sm" type="none"/>
            <a:tailEnd len="sm" w="sm" type="none"/>
          </a:ln>
        </p:spPr>
      </p:pic>
      <p:pic>
        <p:nvPicPr>
          <p:cNvPr id="118" name="Google Shape;118;p22"/>
          <p:cNvPicPr preferRelativeResize="0"/>
          <p:nvPr/>
        </p:nvPicPr>
        <p:blipFill>
          <a:blip r:embed="rId4">
            <a:alphaModFix/>
          </a:blip>
          <a:stretch>
            <a:fillRect/>
          </a:stretch>
        </p:blipFill>
        <p:spPr>
          <a:xfrm>
            <a:off x="307225" y="2865900"/>
            <a:ext cx="3731649" cy="1776625"/>
          </a:xfrm>
          <a:prstGeom prst="rect">
            <a:avLst/>
          </a:prstGeom>
          <a:noFill/>
          <a:ln cap="flat" cmpd="sng" w="9525">
            <a:solidFill>
              <a:srgbClr val="595959"/>
            </a:solidFill>
            <a:prstDash val="solid"/>
            <a:round/>
            <a:headEnd len="sm" w="sm" type="none"/>
            <a:tailEnd len="sm" w="sm" type="none"/>
          </a:ln>
        </p:spPr>
      </p:pic>
      <p:sp>
        <p:nvSpPr>
          <p:cNvPr id="119" name="Google Shape;119;p22"/>
          <p:cNvSpPr txBox="1"/>
          <p:nvPr/>
        </p:nvSpPr>
        <p:spPr>
          <a:xfrm>
            <a:off x="1286100" y="4546250"/>
            <a:ext cx="2967600" cy="3387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Clr>
                <a:srgbClr val="000000"/>
              </a:buClr>
              <a:buSzPts val="1100"/>
              <a:buFont typeface="Arial"/>
              <a:buNone/>
            </a:pPr>
            <a:r>
              <a:rPr i="1" lang="en" sz="1000">
                <a:solidFill>
                  <a:srgbClr val="000000"/>
                </a:solidFill>
                <a:latin typeface="Times New Roman"/>
                <a:ea typeface="Times New Roman"/>
                <a:cs typeface="Times New Roman"/>
                <a:sym typeface="Times New Roman"/>
              </a:rPr>
              <a:t>[15]  Steps of JoJo Gan </a:t>
            </a:r>
            <a:endParaRPr i="1"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Implementation Details</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Local machine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Google colab with modified hardware accelerator as GPU.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Local machine with CUDA enabled Nvidia video card. </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Dataset</a:t>
            </a:r>
            <a:endParaRPr/>
          </a:p>
        </p:txBody>
      </p:sp>
      <p:sp>
        <p:nvSpPr>
          <p:cNvPr id="131" name="Google Shape;131;p24"/>
          <p:cNvSpPr txBox="1"/>
          <p:nvPr>
            <p:ph idx="1" type="body"/>
          </p:nvPr>
        </p:nvSpPr>
        <p:spPr>
          <a:xfrm>
            <a:off x="311700" y="542875"/>
            <a:ext cx="8520600" cy="20637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dk1"/>
              </a:buClr>
              <a:buSzPts val="1800"/>
              <a:buChar char="●"/>
            </a:pPr>
            <a:r>
              <a:rPr lang="en">
                <a:solidFill>
                  <a:schemeClr val="dk1"/>
                </a:solidFill>
              </a:rPr>
              <a:t>VoxCeleb2 : Audiovisual dataset of millions of videos of celebrities extracted from YouTube videos. Videos contain a variety of poses, backgrounds, and lighting conditions.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TalkingHead-1KH : Contains thousands of hours of video recordings of celebrities and people from varied sources with open licenses. Videos are generally of higher quality and resolution than VoxCeleb2.</a:t>
            </a:r>
            <a:endParaRPr>
              <a:solidFill>
                <a:schemeClr val="dk1"/>
              </a:solidFill>
            </a:endParaRPr>
          </a:p>
        </p:txBody>
      </p:sp>
      <p:pic>
        <p:nvPicPr>
          <p:cNvPr id="132" name="Google Shape;132;p24"/>
          <p:cNvPicPr preferRelativeResize="0"/>
          <p:nvPr/>
        </p:nvPicPr>
        <p:blipFill>
          <a:blip r:embed="rId3">
            <a:alphaModFix/>
          </a:blip>
          <a:stretch>
            <a:fillRect/>
          </a:stretch>
        </p:blipFill>
        <p:spPr>
          <a:xfrm>
            <a:off x="304800" y="2682775"/>
            <a:ext cx="3673050" cy="1836525"/>
          </a:xfrm>
          <a:prstGeom prst="rect">
            <a:avLst/>
          </a:prstGeom>
          <a:noFill/>
          <a:ln cap="flat" cmpd="sng" w="9525">
            <a:solidFill>
              <a:schemeClr val="dk2"/>
            </a:solidFill>
            <a:prstDash val="solid"/>
            <a:round/>
            <a:headEnd len="sm" w="sm" type="none"/>
            <a:tailEnd len="sm" w="sm" type="none"/>
          </a:ln>
        </p:spPr>
      </p:pic>
      <p:pic>
        <p:nvPicPr>
          <p:cNvPr id="133" name="Google Shape;133;p24"/>
          <p:cNvPicPr preferRelativeResize="0"/>
          <p:nvPr/>
        </p:nvPicPr>
        <p:blipFill>
          <a:blip r:embed="rId4">
            <a:alphaModFix/>
          </a:blip>
          <a:stretch>
            <a:fillRect/>
          </a:stretch>
        </p:blipFill>
        <p:spPr>
          <a:xfrm>
            <a:off x="4511250" y="2606575"/>
            <a:ext cx="3778867" cy="2232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Framework Overview</a:t>
            </a:r>
            <a:endParaRPr/>
          </a:p>
          <a:p>
            <a:pPr indent="0" lvl="0" marL="0" rtl="0" algn="l">
              <a:spcBef>
                <a:spcPts val="0"/>
              </a:spcBef>
              <a:spcAft>
                <a:spcPts val="0"/>
              </a:spcAft>
              <a:buNone/>
            </a:pPr>
            <a:r>
              <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5"/>
          <p:cNvPicPr preferRelativeResize="0"/>
          <p:nvPr/>
        </p:nvPicPr>
        <p:blipFill rotWithShape="1">
          <a:blip r:embed="rId3">
            <a:alphaModFix/>
          </a:blip>
          <a:srcRect b="0" l="0" r="8991" t="0"/>
          <a:stretch/>
        </p:blipFill>
        <p:spPr>
          <a:xfrm>
            <a:off x="2309262" y="1152475"/>
            <a:ext cx="4525475" cy="3416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Pipeline</a:t>
            </a:r>
            <a:endParaRPr/>
          </a:p>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6"/>
          <p:cNvPicPr preferRelativeResize="0"/>
          <p:nvPr/>
        </p:nvPicPr>
        <p:blipFill>
          <a:blip r:embed="rId3">
            <a:alphaModFix/>
          </a:blip>
          <a:stretch>
            <a:fillRect/>
          </a:stretch>
        </p:blipFill>
        <p:spPr>
          <a:xfrm>
            <a:off x="368900" y="1152475"/>
            <a:ext cx="8520599" cy="32480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Canonical Keypoint Detector</a:t>
            </a:r>
            <a:endParaRPr/>
          </a:p>
        </p:txBody>
      </p:sp>
      <p:pic>
        <p:nvPicPr>
          <p:cNvPr id="153" name="Google Shape;153;p27"/>
          <p:cNvPicPr preferRelativeResize="0"/>
          <p:nvPr/>
        </p:nvPicPr>
        <p:blipFill>
          <a:blip r:embed="rId3">
            <a:alphaModFix/>
          </a:blip>
          <a:stretch>
            <a:fillRect/>
          </a:stretch>
        </p:blipFill>
        <p:spPr>
          <a:xfrm>
            <a:off x="1797151" y="1017725"/>
            <a:ext cx="2160274" cy="3742649"/>
          </a:xfrm>
          <a:prstGeom prst="rect">
            <a:avLst/>
          </a:prstGeom>
          <a:noFill/>
          <a:ln cap="flat" cmpd="sng" w="9525">
            <a:solidFill>
              <a:schemeClr val="dk2"/>
            </a:solidFill>
            <a:prstDash val="solid"/>
            <a:round/>
            <a:headEnd len="sm" w="sm" type="none"/>
            <a:tailEnd len="sm" w="sm" type="none"/>
          </a:ln>
        </p:spPr>
      </p:pic>
      <p:pic>
        <p:nvPicPr>
          <p:cNvPr id="154" name="Google Shape;154;p27"/>
          <p:cNvPicPr preferRelativeResize="0"/>
          <p:nvPr/>
        </p:nvPicPr>
        <p:blipFill>
          <a:blip r:embed="rId4">
            <a:alphaModFix/>
          </a:blip>
          <a:stretch>
            <a:fillRect/>
          </a:stretch>
        </p:blipFill>
        <p:spPr>
          <a:xfrm>
            <a:off x="5042450" y="1448225"/>
            <a:ext cx="2812190" cy="11235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Canonical Keypoint Detector</a:t>
            </a:r>
            <a:endParaRPr/>
          </a:p>
        </p:txBody>
      </p:sp>
      <p:pic>
        <p:nvPicPr>
          <p:cNvPr id="160" name="Google Shape;160;p28"/>
          <p:cNvPicPr preferRelativeResize="0"/>
          <p:nvPr/>
        </p:nvPicPr>
        <p:blipFill>
          <a:blip r:embed="rId3">
            <a:alphaModFix/>
          </a:blip>
          <a:stretch>
            <a:fillRect/>
          </a:stretch>
        </p:blipFill>
        <p:spPr>
          <a:xfrm>
            <a:off x="1100675" y="1060250"/>
            <a:ext cx="6816675" cy="38343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Architecture</a:t>
            </a:r>
            <a:endParaRPr/>
          </a:p>
        </p:txBody>
      </p:sp>
      <p:pic>
        <p:nvPicPr>
          <p:cNvPr id="166" name="Google Shape;166;p29"/>
          <p:cNvPicPr preferRelativeResize="0"/>
          <p:nvPr/>
        </p:nvPicPr>
        <p:blipFill>
          <a:blip r:embed="rId3">
            <a:alphaModFix/>
          </a:blip>
          <a:stretch>
            <a:fillRect/>
          </a:stretch>
        </p:blipFill>
        <p:spPr>
          <a:xfrm>
            <a:off x="311700" y="1092250"/>
            <a:ext cx="2338319" cy="3820975"/>
          </a:xfrm>
          <a:prstGeom prst="rect">
            <a:avLst/>
          </a:prstGeom>
          <a:noFill/>
          <a:ln cap="flat" cmpd="sng" w="9525">
            <a:solidFill>
              <a:schemeClr val="dk2"/>
            </a:solidFill>
            <a:prstDash val="solid"/>
            <a:round/>
            <a:headEnd len="sm" w="sm" type="none"/>
            <a:tailEnd len="sm" w="sm" type="none"/>
          </a:ln>
        </p:spPr>
      </p:pic>
      <p:pic>
        <p:nvPicPr>
          <p:cNvPr id="167" name="Google Shape;167;p29"/>
          <p:cNvPicPr preferRelativeResize="0"/>
          <p:nvPr/>
        </p:nvPicPr>
        <p:blipFill>
          <a:blip r:embed="rId4">
            <a:alphaModFix/>
          </a:blip>
          <a:stretch>
            <a:fillRect/>
          </a:stretch>
        </p:blipFill>
        <p:spPr>
          <a:xfrm>
            <a:off x="5538602" y="1348100"/>
            <a:ext cx="3293692" cy="3402275"/>
          </a:xfrm>
          <a:prstGeom prst="rect">
            <a:avLst/>
          </a:prstGeom>
          <a:noFill/>
          <a:ln cap="flat" cmpd="sng" w="9525">
            <a:solidFill>
              <a:schemeClr val="dk2"/>
            </a:solidFill>
            <a:prstDash val="solid"/>
            <a:round/>
            <a:headEnd len="sm" w="sm" type="none"/>
            <a:tailEnd len="sm" w="sm" type="none"/>
          </a:ln>
        </p:spPr>
      </p:pic>
      <p:pic>
        <p:nvPicPr>
          <p:cNvPr id="168" name="Google Shape;168;p29"/>
          <p:cNvPicPr preferRelativeResize="0"/>
          <p:nvPr/>
        </p:nvPicPr>
        <p:blipFill>
          <a:blip r:embed="rId5">
            <a:alphaModFix/>
          </a:blip>
          <a:stretch>
            <a:fillRect/>
          </a:stretch>
        </p:blipFill>
        <p:spPr>
          <a:xfrm>
            <a:off x="2740594" y="1499750"/>
            <a:ext cx="2583782" cy="185301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Architecture</a:t>
            </a:r>
            <a:endParaRPr/>
          </a:p>
        </p:txBody>
      </p:sp>
      <p:pic>
        <p:nvPicPr>
          <p:cNvPr id="174" name="Google Shape;174;p30"/>
          <p:cNvPicPr preferRelativeResize="0"/>
          <p:nvPr/>
        </p:nvPicPr>
        <p:blipFill>
          <a:blip r:embed="rId3">
            <a:alphaModFix/>
          </a:blip>
          <a:stretch>
            <a:fillRect/>
          </a:stretch>
        </p:blipFill>
        <p:spPr>
          <a:xfrm>
            <a:off x="1508450" y="1108125"/>
            <a:ext cx="6375000" cy="35912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Motion Field Estimator</a:t>
            </a:r>
            <a:endParaRPr/>
          </a:p>
        </p:txBody>
      </p:sp>
      <p:pic>
        <p:nvPicPr>
          <p:cNvPr id="180" name="Google Shape;180;p31"/>
          <p:cNvPicPr preferRelativeResize="0"/>
          <p:nvPr/>
        </p:nvPicPr>
        <p:blipFill>
          <a:blip r:embed="rId3">
            <a:alphaModFix/>
          </a:blip>
          <a:stretch>
            <a:fillRect/>
          </a:stretch>
        </p:blipFill>
        <p:spPr>
          <a:xfrm>
            <a:off x="3546913" y="1017725"/>
            <a:ext cx="2716029" cy="38209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lang="en" sz="1400">
                <a:solidFill>
                  <a:schemeClr val="dk1"/>
                </a:solidFill>
              </a:rPr>
              <a:t>Introduction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Motivation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Problem Statement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Literature review</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Implementation Details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Dataset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Architecture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Preliminary results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Optimization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Wrapper</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Architecture</a:t>
            </a:r>
            <a:endParaRPr/>
          </a:p>
        </p:txBody>
      </p:sp>
      <p:pic>
        <p:nvPicPr>
          <p:cNvPr id="186" name="Google Shape;186;p32"/>
          <p:cNvPicPr preferRelativeResize="0"/>
          <p:nvPr/>
        </p:nvPicPr>
        <p:blipFill>
          <a:blip r:embed="rId3">
            <a:alphaModFix/>
          </a:blip>
          <a:stretch>
            <a:fillRect/>
          </a:stretch>
        </p:blipFill>
        <p:spPr>
          <a:xfrm>
            <a:off x="1666266" y="1290250"/>
            <a:ext cx="5811471" cy="327462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Architecture</a:t>
            </a:r>
            <a:endParaRPr/>
          </a:p>
        </p:txBody>
      </p:sp>
      <p:pic>
        <p:nvPicPr>
          <p:cNvPr id="192" name="Google Shape;192;p33"/>
          <p:cNvPicPr preferRelativeResize="0"/>
          <p:nvPr/>
        </p:nvPicPr>
        <p:blipFill>
          <a:blip r:embed="rId3">
            <a:alphaModFix/>
          </a:blip>
          <a:stretch>
            <a:fillRect/>
          </a:stretch>
        </p:blipFill>
        <p:spPr>
          <a:xfrm>
            <a:off x="3602463" y="1139500"/>
            <a:ext cx="1939076" cy="35314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Preliminary Results</a:t>
            </a:r>
            <a:endParaRPr/>
          </a:p>
        </p:txBody>
      </p:sp>
      <p:sp>
        <p:nvSpPr>
          <p:cNvPr id="198" name="Google Shape;19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a:t>
            </a:r>
            <a:r>
              <a:rPr lang="en">
                <a:solidFill>
                  <a:schemeClr val="dk1"/>
                </a:solidFill>
              </a:rPr>
              <a:t>unofficial</a:t>
            </a:r>
            <a:r>
              <a:rPr lang="en">
                <a:solidFill>
                  <a:schemeClr val="dk1"/>
                </a:solidFill>
              </a:rPr>
              <a:t> implementation of One-Shot provided a trained checkpoint.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is the result.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The checkpoint needs some </a:t>
            </a:r>
            <a:r>
              <a:rPr lang="en">
                <a:solidFill>
                  <a:schemeClr val="dk1"/>
                </a:solidFill>
              </a:rPr>
              <a:t>work. Unfortunately fine tuning for improved results was DOA due to inadequate computational resources.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Inference took 9 seconds per one second of driving video</a:t>
            </a:r>
            <a:endParaRPr>
              <a:solidFill>
                <a:schemeClr val="dk1"/>
              </a:solidFill>
            </a:endParaRPr>
          </a:p>
        </p:txBody>
      </p:sp>
      <p:pic>
        <p:nvPicPr>
          <p:cNvPr id="199" name="Google Shape;199;p34"/>
          <p:cNvPicPr preferRelativeResize="0"/>
          <p:nvPr/>
        </p:nvPicPr>
        <p:blipFill>
          <a:blip r:embed="rId3">
            <a:alphaModFix/>
          </a:blip>
          <a:stretch>
            <a:fillRect/>
          </a:stretch>
        </p:blipFill>
        <p:spPr>
          <a:xfrm>
            <a:off x="3763950" y="1663650"/>
            <a:ext cx="3188349" cy="1594175"/>
          </a:xfrm>
          <a:prstGeom prst="rect">
            <a:avLst/>
          </a:prstGeom>
          <a:noFill/>
          <a:ln cap="flat" cmpd="sng" w="12700">
            <a:solidFill>
              <a:srgbClr val="000000"/>
            </a:solidFill>
            <a:prstDash val="solid"/>
            <a:miter lim="8000"/>
            <a:headEnd len="sm" w="sm" type="none"/>
            <a:tailEnd len="sm" w="sm" type="none"/>
          </a:ln>
        </p:spPr>
      </p:pic>
      <p:pic>
        <p:nvPicPr>
          <p:cNvPr id="200" name="Google Shape;200;p34"/>
          <p:cNvPicPr preferRelativeResize="0"/>
          <p:nvPr/>
        </p:nvPicPr>
        <p:blipFill>
          <a:blip r:embed="rId4">
            <a:alphaModFix/>
          </a:blip>
          <a:stretch>
            <a:fillRect/>
          </a:stretch>
        </p:blipFill>
        <p:spPr>
          <a:xfrm>
            <a:off x="2088400" y="1875275"/>
            <a:ext cx="1563600" cy="13825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a:t>
            </a:r>
            <a:endParaRPr/>
          </a:p>
        </p:txBody>
      </p:sp>
      <p:sp>
        <p:nvSpPr>
          <p:cNvPr id="206" name="Google Shape;206;p35"/>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State of the art Deep Learning models are </a:t>
            </a:r>
            <a:r>
              <a:rPr lang="en">
                <a:solidFill>
                  <a:schemeClr val="dk1"/>
                </a:solidFill>
              </a:rPr>
              <a:t>often</a:t>
            </a:r>
            <a:r>
              <a:rPr lang="en">
                <a:solidFill>
                  <a:schemeClr val="dk1"/>
                </a:solidFill>
              </a:rPr>
              <a:t> in the millions, if not tens of millions of </a:t>
            </a:r>
            <a:r>
              <a:rPr lang="en">
                <a:solidFill>
                  <a:schemeClr val="dk1"/>
                </a:solidFill>
              </a:rPr>
              <a:t>parameters</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often correlates to a long inferences time and large memory </a:t>
            </a:r>
            <a:r>
              <a:rPr lang="en">
                <a:solidFill>
                  <a:schemeClr val="dk1"/>
                </a:solidFill>
              </a:rPr>
              <a:t>requirements, making it difficult to extend models to pragmatic uses.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explore pruning and quantization in Pytorch to reduce the inference time and memory requirements of One-Shot Head Motion Transfer</a:t>
            </a:r>
            <a:endParaRPr>
              <a:solidFill>
                <a:schemeClr val="dk1"/>
              </a:solidFill>
            </a:endParaRPr>
          </a:p>
          <a:p>
            <a:pPr indent="0" lvl="0" marL="0" rtl="0" algn="l">
              <a:spcBef>
                <a:spcPts val="1200"/>
              </a:spcBef>
              <a:spcAft>
                <a:spcPts val="0"/>
              </a:spcAft>
              <a:buNone/>
            </a:pPr>
            <a:r>
              <a:rPr lang="en">
                <a:solidFill>
                  <a:schemeClr val="dk1"/>
                </a:solidFill>
              </a:rPr>
              <a:t>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Pruning</a:t>
            </a:r>
            <a:endParaRPr/>
          </a:p>
          <a:p>
            <a:pPr indent="0" lvl="0" marL="0" rtl="0" algn="l">
              <a:spcBef>
                <a:spcPts val="0"/>
              </a:spcBef>
              <a:spcAft>
                <a:spcPts val="0"/>
              </a:spcAft>
              <a:buNone/>
            </a:pPr>
            <a:r>
              <a:t/>
            </a:r>
            <a:endParaRPr/>
          </a:p>
        </p:txBody>
      </p:sp>
      <p:sp>
        <p:nvSpPr>
          <p:cNvPr id="212" name="Google Shape;212;p36"/>
          <p:cNvSpPr txBox="1"/>
          <p:nvPr>
            <p:ph idx="1" type="body"/>
          </p:nvPr>
        </p:nvSpPr>
        <p:spPr>
          <a:xfrm>
            <a:off x="311700" y="1152475"/>
            <a:ext cx="8520600" cy="3878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Aims to create a less parameterized model without sacrificing much </a:t>
            </a:r>
            <a:r>
              <a:rPr lang="en">
                <a:solidFill>
                  <a:schemeClr val="dk1"/>
                </a:solidFill>
              </a:rPr>
              <a:t>accuracy by setting weights to zero.</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Many pruning techniques exist but what is important is how a deep learning framework processes it.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After pruning the tensor will be sparse, and this is important because our framework, PyTorch, has limited support for sparse tensors.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Instead it uses dense tensor, a regular tensor that does not process sparsity in an optimal way.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Because of this we will not see any inference/memory improvement with pruning on PyTorch.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Note: As of late 2021 Tensorflow has support for sparse tensors.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Quantization</a:t>
            </a:r>
            <a:endParaRPr/>
          </a:p>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86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 quantization the data type of our parameters is mapped from full 32-bit precision to a lesser precision, often 8-bit Integer precision.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common mapping function is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Where </a:t>
            </a:r>
            <a:r>
              <a:rPr b="1" lang="en">
                <a:solidFill>
                  <a:schemeClr val="dk1"/>
                </a:solidFill>
              </a:rPr>
              <a:t>r</a:t>
            </a:r>
            <a:r>
              <a:rPr lang="en">
                <a:solidFill>
                  <a:schemeClr val="dk1"/>
                </a:solidFill>
              </a:rPr>
              <a:t> is the input, </a:t>
            </a:r>
            <a:r>
              <a:rPr b="1" lang="en">
                <a:solidFill>
                  <a:schemeClr val="dk1"/>
                </a:solidFill>
              </a:rPr>
              <a:t>S</a:t>
            </a:r>
            <a:r>
              <a:rPr lang="en">
                <a:solidFill>
                  <a:schemeClr val="dk1"/>
                </a:solidFill>
              </a:rPr>
              <a:t> is our scaling factor, and </a:t>
            </a:r>
            <a:r>
              <a:rPr b="1" lang="en">
                <a:solidFill>
                  <a:schemeClr val="dk1"/>
                </a:solidFill>
              </a:rPr>
              <a:t>Z</a:t>
            </a:r>
            <a:r>
              <a:rPr lang="en">
                <a:solidFill>
                  <a:schemeClr val="dk1"/>
                </a:solidFill>
              </a:rPr>
              <a:t> is our zero-point, which ensures that zero from the float gets mapped to zero the integer.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must calibrate </a:t>
            </a:r>
            <a:r>
              <a:rPr b="1" lang="en">
                <a:solidFill>
                  <a:schemeClr val="dk1"/>
                </a:solidFill>
              </a:rPr>
              <a:t>S </a:t>
            </a:r>
            <a:r>
              <a:rPr lang="en">
                <a:solidFill>
                  <a:schemeClr val="dk1"/>
                </a:solidFill>
              </a:rPr>
              <a:t>to find 𝛃 and 𝛂, the clipping range. </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By </a:t>
            </a:r>
            <a:r>
              <a:rPr lang="en">
                <a:solidFill>
                  <a:schemeClr val="dk1"/>
                </a:solidFill>
              </a:rPr>
              <a:t>default</a:t>
            </a:r>
            <a:r>
              <a:rPr lang="en">
                <a:solidFill>
                  <a:schemeClr val="dk1"/>
                </a:solidFill>
              </a:rPr>
              <a:t> PyTorch uses min-max method.</a:t>
            </a:r>
            <a:endParaRPr>
              <a:solidFill>
                <a:schemeClr val="dk1"/>
              </a:solidFill>
            </a:endParaRPr>
          </a:p>
        </p:txBody>
      </p:sp>
      <p:pic>
        <p:nvPicPr>
          <p:cNvPr id="219" name="Google Shape;219;p37"/>
          <p:cNvPicPr preferRelativeResize="0"/>
          <p:nvPr/>
        </p:nvPicPr>
        <p:blipFill>
          <a:blip r:embed="rId3">
            <a:alphaModFix/>
          </a:blip>
          <a:stretch>
            <a:fillRect/>
          </a:stretch>
        </p:blipFill>
        <p:spPr>
          <a:xfrm>
            <a:off x="4099750" y="1838225"/>
            <a:ext cx="2272800" cy="316004"/>
          </a:xfrm>
          <a:prstGeom prst="rect">
            <a:avLst/>
          </a:prstGeom>
          <a:noFill/>
          <a:ln>
            <a:noFill/>
          </a:ln>
        </p:spPr>
      </p:pic>
      <p:pic>
        <p:nvPicPr>
          <p:cNvPr id="220" name="Google Shape;220;p37"/>
          <p:cNvPicPr preferRelativeResize="0"/>
          <p:nvPr/>
        </p:nvPicPr>
        <p:blipFill>
          <a:blip r:embed="rId4">
            <a:alphaModFix/>
          </a:blip>
          <a:stretch>
            <a:fillRect/>
          </a:stretch>
        </p:blipFill>
        <p:spPr>
          <a:xfrm>
            <a:off x="5752100" y="3380475"/>
            <a:ext cx="2420194" cy="57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Quantization</a:t>
            </a:r>
            <a:r>
              <a:rPr lang="en"/>
              <a:t> Methods</a:t>
            </a:r>
            <a:endParaRPr/>
          </a:p>
        </p:txBody>
      </p:sp>
      <p:sp>
        <p:nvSpPr>
          <p:cNvPr id="226" name="Google Shape;22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Dynamic Quantization or Weight-only Quantization: Quantize only the weights before inference, while activation functions are quantized at inference. In PyTorch only Linear and Recurrent Layers are supported for Dynamic Quantization.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Quantization Aware Training: Learns the quantization parameters during training and generally leads to the least accuracy lost. Requires full precision and thus the copious amount of </a:t>
            </a:r>
            <a:r>
              <a:rPr lang="en">
                <a:solidFill>
                  <a:schemeClr val="dk1"/>
                </a:solidFill>
              </a:rPr>
              <a:t>resources</a:t>
            </a:r>
            <a:r>
              <a:rPr lang="en">
                <a:solidFill>
                  <a:schemeClr val="dk1"/>
                </a:solidFill>
              </a:rPr>
              <a:t> used to </a:t>
            </a:r>
            <a:r>
              <a:rPr lang="en">
                <a:solidFill>
                  <a:schemeClr val="dk1"/>
                </a:solidFill>
              </a:rPr>
              <a:t>trained</a:t>
            </a:r>
            <a:r>
              <a:rPr lang="en">
                <a:solidFill>
                  <a:schemeClr val="dk1"/>
                </a:solidFill>
              </a:rPr>
              <a:t> a DNN.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Static Quantization:  Both weights and activation functions are quantized before inference. Requires validation data to calibrate. </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267300" y="43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Quantization </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Static Quantization fuses layers together. IE: Conv2d, Relu</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Treating these fused layer as one </a:t>
            </a:r>
            <a:r>
              <a:rPr lang="en">
                <a:solidFill>
                  <a:schemeClr val="dk1"/>
                </a:solidFill>
                <a:highlight>
                  <a:srgbClr val="FFFFFF"/>
                </a:highlight>
              </a:rPr>
              <a:t>his speeds things up and improves accuracy by reducing quantization error.</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Stubs are what quantize the input/output </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rPr>
              <a:t>Fusing every conv,bn,relu or conv, bn we use.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Calibration Data: 5 second 30 fps video  = 150 frames.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then use the MinMaxObserver as our calibration method.</a:t>
            </a:r>
            <a:endParaRPr>
              <a:solidFill>
                <a:schemeClr val="dk1"/>
              </a:solidFill>
            </a:endParaRPr>
          </a:p>
          <a:p>
            <a:pPr indent="0" lvl="0" marL="0" rtl="0" algn="l">
              <a:spcBef>
                <a:spcPts val="1200"/>
              </a:spcBef>
              <a:spcAft>
                <a:spcPts val="0"/>
              </a:spcAft>
              <a:buNone/>
            </a:pPr>
            <a:r>
              <a:t/>
            </a:r>
            <a:endParaRPr>
              <a:solidFill>
                <a:schemeClr val="dk1"/>
              </a:solidFill>
              <a:highlight>
                <a:srgbClr val="FFFFFF"/>
              </a:highlight>
            </a:endParaRPr>
          </a:p>
          <a:p>
            <a:pPr indent="0" lvl="0" marL="457200" rtl="0" algn="l">
              <a:spcBef>
                <a:spcPts val="1200"/>
              </a:spcBef>
              <a:spcAft>
                <a:spcPts val="1200"/>
              </a:spcAft>
              <a:buNone/>
            </a:pPr>
            <a:r>
              <a:t/>
            </a:r>
            <a:endParaRPr>
              <a:solidFill>
                <a:schemeClr val="dk1"/>
              </a:solidFill>
              <a:highlight>
                <a:srgbClr val="FFFFFF"/>
              </a:highlight>
            </a:endParaRPr>
          </a:p>
        </p:txBody>
      </p:sp>
      <p:pic>
        <p:nvPicPr>
          <p:cNvPr id="233" name="Google Shape;233;p39"/>
          <p:cNvPicPr preferRelativeResize="0"/>
          <p:nvPr/>
        </p:nvPicPr>
        <p:blipFill>
          <a:blip r:embed="rId3">
            <a:alphaModFix/>
          </a:blip>
          <a:stretch>
            <a:fillRect/>
          </a:stretch>
        </p:blipFill>
        <p:spPr>
          <a:xfrm>
            <a:off x="6468225" y="1879775"/>
            <a:ext cx="2675775" cy="3039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Quantization Results</a:t>
            </a:r>
            <a:endParaRPr/>
          </a:p>
        </p:txBody>
      </p:sp>
      <p:sp>
        <p:nvSpPr>
          <p:cNvPr id="239" name="Google Shape;23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highlight>
                  <a:srgbClr val="FFFFFF"/>
                </a:highlight>
              </a:rPr>
              <a:t>Memory Size: The size of hopenet was reduced by 3.91 times of the original size, in alignment with the upper </a:t>
            </a:r>
            <a:r>
              <a:rPr lang="en">
                <a:solidFill>
                  <a:schemeClr val="dk1"/>
                </a:solidFill>
                <a:highlight>
                  <a:srgbClr val="FFFFFF"/>
                </a:highlight>
              </a:rPr>
              <a:t>theoretical</a:t>
            </a:r>
            <a:r>
              <a:rPr lang="en">
                <a:solidFill>
                  <a:schemeClr val="dk1"/>
                </a:solidFill>
                <a:highlight>
                  <a:srgbClr val="FFFFFF"/>
                </a:highlight>
              </a:rPr>
              <a:t> bound of 4 times memory reduction. </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Inference</a:t>
            </a:r>
            <a:r>
              <a:rPr lang="en">
                <a:solidFill>
                  <a:schemeClr val="dk1"/>
                </a:solidFill>
                <a:highlight>
                  <a:srgbClr val="FFFFFF"/>
                </a:highlight>
              </a:rPr>
              <a:t> time: Averaging </a:t>
            </a:r>
            <a:r>
              <a:rPr lang="en">
                <a:solidFill>
                  <a:schemeClr val="dk1"/>
                </a:solidFill>
                <a:highlight>
                  <a:srgbClr val="FFFFFF"/>
                </a:highlight>
              </a:rPr>
              <a:t>inference</a:t>
            </a:r>
            <a:r>
              <a:rPr lang="en">
                <a:solidFill>
                  <a:schemeClr val="dk1"/>
                </a:solidFill>
                <a:highlight>
                  <a:srgbClr val="FFFFFF"/>
                </a:highlight>
              </a:rPr>
              <a:t> over 100 samples had a high variance. Producing a model that was .9-1.5 times faster than the other. Far from the ‘typical’ 2-4 times computational speed up. Taking two seconds of inference per second of HopeNet input. </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Experimenting with other schemes (Affine, Symmetric, MinMax, etc) might be worth experimenting with as there is no “one-size fits all” solution. </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Apply upper theoretical bounds for Pruning and Quantization, inference is too slow to be practical for live video </a:t>
            </a:r>
            <a:r>
              <a:rPr lang="en">
                <a:solidFill>
                  <a:schemeClr val="dk1"/>
                </a:solidFill>
                <a:highlight>
                  <a:srgbClr val="FFFFFF"/>
                </a:highlight>
              </a:rPr>
              <a:t>conferencing</a:t>
            </a:r>
            <a:r>
              <a:rPr lang="en">
                <a:solidFill>
                  <a:schemeClr val="dk1"/>
                </a:solidFill>
                <a:highlight>
                  <a:srgbClr val="FFFFFF"/>
                </a:highlight>
              </a:rPr>
              <a:t>. </a:t>
            </a:r>
            <a:endParaRPr>
              <a:solidFill>
                <a:schemeClr val="dk1"/>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4285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Wrapper</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9" name="Google Shape;69;p15"/>
          <p:cNvSpPr txBox="1"/>
          <p:nvPr>
            <p:ph idx="1" type="body"/>
          </p:nvPr>
        </p:nvSpPr>
        <p:spPr>
          <a:xfrm>
            <a:off x="311700" y="89812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Evolution in the field of Computer Vision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Convolutional Neural Networks </a:t>
            </a:r>
            <a:r>
              <a:rPr lang="en">
                <a:solidFill>
                  <a:schemeClr val="dk1"/>
                </a:solidFill>
              </a:rPr>
              <a:t>enabling - </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rgbClr val="FFFFFF"/>
                </a:highlight>
              </a:rPr>
              <a:t>Motion Transfer</a:t>
            </a:r>
            <a:endParaRPr>
              <a:solidFill>
                <a:schemeClr val="dk1"/>
              </a:solidFill>
              <a:highlight>
                <a:srgbClr val="FFFFFF"/>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rgbClr val="FFFFFF"/>
                </a:highlight>
              </a:rPr>
              <a:t>Image Generation</a:t>
            </a:r>
            <a:endParaRPr>
              <a:solidFill>
                <a:schemeClr val="dk1"/>
              </a:solidFill>
              <a:highlight>
                <a:srgbClr val="FFFFFF"/>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rgbClr val="FFFFFF"/>
                </a:highlight>
              </a:rPr>
              <a:t>Style Transfer </a:t>
            </a:r>
            <a:endParaRPr>
              <a:solidFill>
                <a:schemeClr val="dk1"/>
              </a:solidFill>
              <a:highlight>
                <a:srgbClr val="FFFFFF"/>
              </a:highlight>
            </a:endParaRPr>
          </a:p>
          <a:p>
            <a:pPr indent="-317500" lvl="1" marL="914400" rtl="0" algn="l">
              <a:lnSpc>
                <a:spcPct val="200000"/>
              </a:lnSpc>
              <a:spcBef>
                <a:spcPts val="0"/>
              </a:spcBef>
              <a:spcAft>
                <a:spcPts val="0"/>
              </a:spcAft>
              <a:buClr>
                <a:schemeClr val="dk1"/>
              </a:buClr>
              <a:buSzPts val="1400"/>
              <a:buChar char="○"/>
            </a:pPr>
            <a:r>
              <a:rPr lang="en">
                <a:solidFill>
                  <a:schemeClr val="dk1"/>
                </a:solidFill>
                <a:highlight>
                  <a:srgbClr val="FFFFFF"/>
                </a:highlight>
              </a:rPr>
              <a:t>Domain Adaptation</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Neural network model to synthesize a talking head upon receiving a stream of input frames.</a:t>
            </a:r>
            <a:endParaRPr>
              <a:solidFill>
                <a:schemeClr val="dk1"/>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Conclusion</a:t>
            </a:r>
            <a:endParaRPr/>
          </a:p>
        </p:txBody>
      </p:sp>
      <p:sp>
        <p:nvSpPr>
          <p:cNvPr id="250" name="Google Shape;250;p42"/>
          <p:cNvSpPr txBox="1"/>
          <p:nvPr/>
        </p:nvSpPr>
        <p:spPr>
          <a:xfrm>
            <a:off x="281100" y="1268125"/>
            <a:ext cx="8583900" cy="3010800"/>
          </a:xfrm>
          <a:prstGeom prst="rect">
            <a:avLst/>
          </a:prstGeom>
          <a:noFill/>
          <a:ln>
            <a:noFill/>
          </a:ln>
        </p:spPr>
        <p:txBody>
          <a:bodyPr anchorCtr="0" anchor="ctr" bIns="91425" lIns="91425" spcFirstLastPara="1" rIns="91425" wrap="square" tIns="91425">
            <a:spAutoFit/>
          </a:bodyPr>
          <a:lstStyle/>
          <a:p>
            <a:pPr indent="-342900" lvl="0" marL="457200" rtl="0" algn="just">
              <a:lnSpc>
                <a:spcPct val="115000"/>
              </a:lnSpc>
              <a:spcBef>
                <a:spcPts val="0"/>
              </a:spcBef>
              <a:spcAft>
                <a:spcPts val="0"/>
              </a:spcAft>
              <a:buClr>
                <a:schemeClr val="dk1"/>
              </a:buClr>
              <a:buSzPts val="1800"/>
              <a:buChar char="●"/>
            </a:pPr>
            <a:r>
              <a:rPr lang="en" sz="1800">
                <a:solidFill>
                  <a:schemeClr val="dk1"/>
                </a:solidFill>
                <a:highlight>
                  <a:srgbClr val="FFFFFF"/>
                </a:highlight>
              </a:rPr>
              <a:t>In this project, we explore the feasibility of One-Shot Head Motion Synthesis for real-time video conferencing. </a:t>
            </a:r>
            <a:endParaRPr sz="1800">
              <a:solidFill>
                <a:schemeClr val="dk1"/>
              </a:solidFill>
              <a:highlight>
                <a:srgbClr val="FFFFFF"/>
              </a:highlight>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highlight>
                  <a:srgbClr val="FFFFFF"/>
                </a:highlight>
              </a:rPr>
              <a:t>While neural networks could reduce the bandwidth needed for video conferencing by sending information on head movement, generator networks still have much work before they can translate movement into realistic videos in real-time. </a:t>
            </a:r>
            <a:endParaRPr sz="1800">
              <a:solidFill>
                <a:schemeClr val="dk1"/>
              </a:solidFill>
              <a:highlight>
                <a:srgbClr val="FFFFFF"/>
              </a:highlight>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highlight>
                  <a:srgbClr val="FFFFFF"/>
                </a:highlight>
              </a:rPr>
              <a:t>Therefore, future exploration should focus on finding efficient architecture for the models without sacrificing generation; then, a generator model can be extended to real-time video conferencing applications.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aphicFrame>
        <p:nvGraphicFramePr>
          <p:cNvPr id="255" name="Google Shape;255;p43"/>
          <p:cNvGraphicFramePr/>
          <p:nvPr/>
        </p:nvGraphicFramePr>
        <p:xfrm>
          <a:off x="228600" y="609600"/>
          <a:ext cx="3000000" cy="3000000"/>
        </p:xfrm>
        <a:graphic>
          <a:graphicData uri="http://schemas.openxmlformats.org/drawingml/2006/table">
            <a:tbl>
              <a:tblPr>
                <a:noFill/>
                <a:tableStyleId>{78C8E9D7-6839-4D36-9B5E-6222623222D8}</a:tableStyleId>
              </a:tblPr>
              <a:tblGrid>
                <a:gridCol w="602725"/>
                <a:gridCol w="8143975"/>
              </a:tblGrid>
              <a:tr h="12700">
                <a:tc>
                  <a:txBody>
                    <a:bodyPr/>
                    <a:lstStyle/>
                    <a:p>
                      <a:pPr indent="0" lvl="0" marL="0" rtl="0" algn="l">
                        <a:spcBef>
                          <a:spcPts val="0"/>
                        </a:spcBef>
                        <a:spcAft>
                          <a:spcPts val="0"/>
                        </a:spcAft>
                        <a:buNone/>
                      </a:pPr>
                      <a:r>
                        <a:rPr lang="en" sz="1100">
                          <a:highlight>
                            <a:srgbClr val="FFFFFF"/>
                          </a:highlight>
                        </a:rPr>
                        <a:t>[1]</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1000"/>
                        </a:spcAft>
                        <a:buNone/>
                      </a:pPr>
                      <a:r>
                        <a:rPr lang="en" sz="1100"/>
                        <a:t>Wang, T.-C., Mallya, A., &amp; Liu, M.-Y. (2021). “One-Shot Free-View neural talking-head synthesis for video conferencing”. CVPR.</a:t>
                      </a:r>
                      <a:endParaRPr sz="1100"/>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[2]</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1000"/>
                        </a:spcAft>
                        <a:buNone/>
                      </a:pPr>
                      <a:r>
                        <a:rPr lang="en" sz="1100"/>
                        <a:t>Joon Son Chung, Arsha Nagrani, and Andrew Zisserman. “VoxCeleb2: deep speaker recognition”. In INTERSPEECH, 2018.</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[3]</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1000"/>
                        </a:spcAft>
                        <a:buNone/>
                      </a:pPr>
                      <a:r>
                        <a:rPr lang="en" sz="1100"/>
                        <a:t>Martin Heusel, et al, “GANs trained by a two time-scale update rule converge to a local nash equilibrium”. In NeurIPS, 2017 References</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[4]</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Davis E. King. “Dlib-ml: A machine learning toolkit”. JMLR, 2009</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[5]</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P. Burt and E. Adelson, "A multiresolution spline with application to image mosaics," ACM Transactions on Graphics, vol. 2, (4), pp. 217-236, 1983. . DOI: 10.1145/245.247.</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[6]</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1000"/>
                        </a:spcAft>
                        <a:buNone/>
                      </a:pPr>
                      <a:r>
                        <a:rPr lang="en" sz="1100"/>
                        <a:t>L. A. Gatys, A. S. Ecker and M. Bethge, "Image style transfer using convolutional neural networks," in 2016. doi: 10.1109/CVPR.2016.265.</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[7]</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M. Mirza and S. Osindero, “Conditional generative adversarial nets,” arXiv preprint arXiv:1411.1784, 2014.</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[8]</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P. Isola, et al, “Image-to-image translation with conditional adversarial networks,” in Proceedings of the IEEE conference on computer vision and pattern recognition, 2017, pp. 1125–1134.</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[9]</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Langr, J., &amp; Bok, V. (2019). “GANs in Action: deep learning with generative adversarial networks”. Manning. </a:t>
                      </a:r>
                      <a:r>
                        <a:rPr lang="en" sz="1100" u="sng">
                          <a:solidFill>
                            <a:srgbClr val="1155CC"/>
                          </a:solidFill>
                          <a:hlinkClick r:id="rId3">
                            <a:extLst>
                              <a:ext uri="{A12FA001-AC4F-418D-AE19-62706E023703}">
                                <ahyp:hlinkClr val="tx"/>
                              </a:ext>
                            </a:extLst>
                          </a:hlinkClick>
                        </a:rPr>
                        <a:t>https://books.google.com/books?id=HojvugEACAAJ</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[10]</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Zhu, J.-Y., et al, “Unpaired image-to-image translation using cycle-consistent adversarial networks”. Computer Vision (ICCV), 2017 IEEE International Conference On.</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bl>
          </a:graphicData>
        </a:graphic>
      </p:graphicFrame>
      <p:sp>
        <p:nvSpPr>
          <p:cNvPr id="256" name="Google Shape;256;p43"/>
          <p:cNvSpPr txBox="1"/>
          <p:nvPr/>
        </p:nvSpPr>
        <p:spPr>
          <a:xfrm>
            <a:off x="769975" y="121600"/>
            <a:ext cx="747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References</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aphicFrame>
        <p:nvGraphicFramePr>
          <p:cNvPr id="261" name="Google Shape;261;p44"/>
          <p:cNvGraphicFramePr/>
          <p:nvPr/>
        </p:nvGraphicFramePr>
        <p:xfrm>
          <a:off x="304800" y="304800"/>
          <a:ext cx="3000000" cy="3000000"/>
        </p:xfrm>
        <a:graphic>
          <a:graphicData uri="http://schemas.openxmlformats.org/drawingml/2006/table">
            <a:tbl>
              <a:tblPr>
                <a:noFill/>
                <a:tableStyleId>{78C8E9D7-6839-4D36-9B5E-6222623222D8}</a:tableStyleId>
              </a:tblPr>
              <a:tblGrid>
                <a:gridCol w="602000"/>
                <a:gridCol w="8134125"/>
              </a:tblGrid>
              <a:tr h="12700">
                <a:tc>
                  <a:txBody>
                    <a:bodyPr/>
                    <a:lstStyle/>
                    <a:p>
                      <a:pPr indent="0" lvl="0" marL="0" rtl="0" algn="l">
                        <a:spcBef>
                          <a:spcPts val="0"/>
                        </a:spcBef>
                        <a:spcAft>
                          <a:spcPts val="0"/>
                        </a:spcAft>
                        <a:buNone/>
                      </a:pPr>
                      <a:r>
                        <a:rPr lang="en" sz="1100">
                          <a:highlight>
                            <a:srgbClr val="FFFFFF"/>
                          </a:highlight>
                        </a:rPr>
                        <a:t>[11]</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1000"/>
                        </a:spcAft>
                        <a:buNone/>
                      </a:pPr>
                      <a:r>
                        <a:rPr lang="en" sz="1100"/>
                        <a:t>R. Xu et al, "face transfer with generative adversarial network," 2017.</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[12]</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 M. Liu, T. Breuel and J. Kautz, "Unsupervised image-to-image translation networks," 2017.</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[13]</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T. Karras, S. Laine, and T. Aila, “A Style-Based generator architecture for generative adversarial networks,” presented at the - 2019 IEEE/CVF Conference on Computer Vision and Pattern Recognition (CVPR), 2019, pp. 4396–4405, doi: 10.1109/CVPR.2019.00453.</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[14]</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Chong. Min, and Forsyth. D.A, “JoJoGAN: one shot face stylization”, 2021  doi: arXiv:2112.11641</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[15]</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Pinkney, J.N., Adler, D.: “Resolution dependent gan interpolation for controllable image synthesis between domains”. arXiv preprint arXiv:2010.05334 (2020). </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[16]</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1000"/>
                        </a:spcAft>
                        <a:buNone/>
                      </a:pPr>
                      <a:r>
                        <a:rPr lang="en" sz="1100"/>
                        <a:t>Siarohin, Aliaksandr, et al. "First order motion model for image animation." Advances in Neural Information Processing Systems 32, 2019</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[17]</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t>T.-C. Wang, A. Mallya, and M.-Y. Liu, “One-Shot Free-View neural talking-head synthesis for video conferencing,” presented at the - 2021 IEEE/CVF Conference on Computer Vision and Pattern Recognition (CVPR), 2021, pp. 10034–10044, doi: 10.1109/CVPR46437.2021.00991.</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[18]</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solidFill>
                            <a:srgbClr val="232629"/>
                          </a:solidFill>
                          <a:highlight>
                            <a:srgbClr val="FFFFFF"/>
                          </a:highlight>
                        </a:rPr>
                        <a:t>Mo S, Cho M, Shin J. Freeze the discriminator: a simple baseline for fine-tuning gans. arXiv preprint arXiv:2002.10964. 2020 Feb 25. </a:t>
                      </a:r>
                      <a:r>
                        <a:rPr lang="en" sz="1100" u="sng">
                          <a:solidFill>
                            <a:srgbClr val="1155CC"/>
                          </a:solidFill>
                          <a:highlight>
                            <a:srgbClr val="FFFFFF"/>
                          </a:highlight>
                          <a:hlinkClick r:id="rId3">
                            <a:extLst>
                              <a:ext uri="{A12FA001-AC4F-418D-AE19-62706E023703}">
                                <ahyp:hlinkClr val="tx"/>
                              </a:ext>
                            </a:extLst>
                          </a:hlinkClick>
                        </a:rPr>
                        <a:t>https://arxiv.org/pdf/2002.10964.pdf</a:t>
                      </a:r>
                      <a:r>
                        <a:rPr lang="en" sz="1100">
                          <a:solidFill>
                            <a:srgbClr val="232629"/>
                          </a:solidFill>
                          <a:highlight>
                            <a:srgbClr val="FFFFFF"/>
                          </a:highlight>
                        </a:rPr>
                        <a:t> Code: </a:t>
                      </a:r>
                      <a:r>
                        <a:rPr lang="en" sz="1100" u="sng">
                          <a:solidFill>
                            <a:srgbClr val="1155CC"/>
                          </a:solidFill>
                          <a:highlight>
                            <a:srgbClr val="FFFFFF"/>
                          </a:highlight>
                          <a:hlinkClick r:id="rId4">
                            <a:extLst>
                              <a:ext uri="{A12FA001-AC4F-418D-AE19-62706E023703}">
                                <ahyp:hlinkClr val="tx"/>
                              </a:ext>
                            </a:extLst>
                          </a:hlinkClick>
                        </a:rPr>
                        <a:t>https://github.com/sangwoomo/FreezeD</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[19]</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solidFill>
                            <a:srgbClr val="232629"/>
                          </a:solidFill>
                          <a:highlight>
                            <a:srgbClr val="FFFFFF"/>
                          </a:highlight>
                        </a:rPr>
                        <a:t>Bilogur. Aleksey, “A developer-friendly guide to model pruning in PyTorch”, spell.ml,</a:t>
                      </a:r>
                      <a:r>
                        <a:rPr lang="en" sz="1100">
                          <a:solidFill>
                            <a:srgbClr val="232629"/>
                          </a:solidFill>
                          <a:highlight>
                            <a:srgbClr val="FFFFFF"/>
                          </a:highlight>
                          <a:uFill>
                            <a:noFill/>
                          </a:uFill>
                          <a:hlinkClick r:id="rId5">
                            <a:extLst>
                              <a:ext uri="{A12FA001-AC4F-418D-AE19-62706E023703}">
                                <ahyp:hlinkClr val="tx"/>
                              </a:ext>
                            </a:extLst>
                          </a:hlinkClick>
                        </a:rPr>
                        <a:t> </a:t>
                      </a:r>
                      <a:r>
                        <a:rPr lang="en" sz="1100" u="sng">
                          <a:solidFill>
                            <a:srgbClr val="1155CC"/>
                          </a:solidFill>
                          <a:highlight>
                            <a:srgbClr val="FFFFFF"/>
                          </a:highlight>
                          <a:hlinkClick r:id="rId6">
                            <a:extLst>
                              <a:ext uri="{A12FA001-AC4F-418D-AE19-62706E023703}">
                                <ahyp:hlinkClr val="tx"/>
                              </a:ext>
                            </a:extLst>
                          </a:hlinkClick>
                        </a:rPr>
                        <a:t>A developer-friendly guide to model pruning in PyTorch (spell.ml)</a:t>
                      </a:r>
                      <a:r>
                        <a:rPr lang="en" sz="1100">
                          <a:highlight>
                            <a:srgbClr val="FFFFFF"/>
                          </a:highlight>
                        </a:rPr>
                        <a:t> (accessed May 2022)</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r h="12700">
                <a:tc>
                  <a:txBody>
                    <a:bodyPr/>
                    <a:lstStyle/>
                    <a:p>
                      <a:pPr indent="0" lvl="0" marL="0" rtl="0" algn="l">
                        <a:spcBef>
                          <a:spcPts val="0"/>
                        </a:spcBef>
                        <a:spcAft>
                          <a:spcPts val="0"/>
                        </a:spcAft>
                        <a:buNone/>
                      </a:pPr>
                      <a:r>
                        <a:rPr lang="en" sz="1100">
                          <a:highlight>
                            <a:srgbClr val="FFFFFF"/>
                          </a:highlight>
                        </a:rPr>
                        <a:t>[20]</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highlight>
                            <a:srgbClr val="FFFFFF"/>
                          </a:highlight>
                        </a:rPr>
                        <a:t>Nair. Dinesh, Solh. Mashhour, Class Lecture, “Computer Vision and Machine Learning at The Edge”, CS-256, San Jose State University, San Jose, SJSU, April 2022.</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aphicFrame>
        <p:nvGraphicFramePr>
          <p:cNvPr id="266" name="Google Shape;266;p45"/>
          <p:cNvGraphicFramePr/>
          <p:nvPr/>
        </p:nvGraphicFramePr>
        <p:xfrm>
          <a:off x="152400" y="152400"/>
          <a:ext cx="3000000" cy="3000000"/>
        </p:xfrm>
        <a:graphic>
          <a:graphicData uri="http://schemas.openxmlformats.org/drawingml/2006/table">
            <a:tbl>
              <a:tblPr>
                <a:noFill/>
                <a:tableStyleId>{78C8E9D7-6839-4D36-9B5E-6222623222D8}</a:tableStyleId>
              </a:tblPr>
              <a:tblGrid>
                <a:gridCol w="610750"/>
                <a:gridCol w="8252100"/>
              </a:tblGrid>
              <a:tr h="12700">
                <a:tc>
                  <a:txBody>
                    <a:bodyPr/>
                    <a:lstStyle/>
                    <a:p>
                      <a:pPr indent="0" lvl="0" marL="0" rtl="0" algn="l">
                        <a:spcBef>
                          <a:spcPts val="0"/>
                        </a:spcBef>
                        <a:spcAft>
                          <a:spcPts val="0"/>
                        </a:spcAft>
                        <a:buNone/>
                      </a:pPr>
                      <a:r>
                        <a:rPr lang="en" sz="1100">
                          <a:highlight>
                            <a:srgbClr val="FFFFFF"/>
                          </a:highlight>
                        </a:rPr>
                        <a:t>[21]</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c>
                  <a:txBody>
                    <a:bodyPr/>
                    <a:lstStyle/>
                    <a:p>
                      <a:pPr indent="0" lvl="0" marL="0" rtl="0" algn="just">
                        <a:spcBef>
                          <a:spcPts val="0"/>
                        </a:spcBef>
                        <a:spcAft>
                          <a:spcPts val="0"/>
                        </a:spcAft>
                        <a:buNone/>
                      </a:pPr>
                      <a:r>
                        <a:rPr lang="en" sz="1100">
                          <a:highlight>
                            <a:srgbClr val="FFFFFF"/>
                          </a:highlight>
                        </a:rPr>
                        <a:t>S. Subramanian, “Practical Quantization in PyTorch”, pytorch.org, </a:t>
                      </a:r>
                      <a:r>
                        <a:rPr lang="en" sz="1100">
                          <a:highlight>
                            <a:srgbClr val="FFFFFF"/>
                          </a:highlight>
                          <a:uFill>
                            <a:noFill/>
                          </a:uFill>
                          <a:hlinkClick r:id="rId3"/>
                        </a:rPr>
                        <a:t>https://pytorch.org/blog/quantization-in-practice</a:t>
                      </a:r>
                      <a:r>
                        <a:rPr lang="en" sz="1100">
                          <a:highlight>
                            <a:srgbClr val="FFFFFF"/>
                          </a:highlight>
                        </a:rPr>
                        <a:t> (accessed May 11 2022)</a:t>
                      </a:r>
                      <a:endParaRPr sz="1100">
                        <a:highlight>
                          <a:srgbClr val="FFFFFF"/>
                        </a:highligh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Motivation</a:t>
            </a:r>
            <a:endParaRPr/>
          </a:p>
        </p:txBody>
      </p:sp>
      <p:pic>
        <p:nvPicPr>
          <p:cNvPr id="75" name="Google Shape;75;p16"/>
          <p:cNvPicPr preferRelativeResize="0"/>
          <p:nvPr/>
        </p:nvPicPr>
        <p:blipFill>
          <a:blip r:embed="rId3">
            <a:alphaModFix/>
          </a:blip>
          <a:stretch>
            <a:fillRect/>
          </a:stretch>
        </p:blipFill>
        <p:spPr>
          <a:xfrm>
            <a:off x="2056823" y="1290350"/>
            <a:ext cx="5030349" cy="3355200"/>
          </a:xfrm>
          <a:prstGeom prst="rect">
            <a:avLst/>
          </a:prstGeom>
          <a:noFill/>
          <a:ln>
            <a:noFill/>
          </a:ln>
        </p:spPr>
      </p:pic>
      <p:sp>
        <p:nvSpPr>
          <p:cNvPr id="76" name="Google Shape;76;p16"/>
          <p:cNvSpPr txBox="1"/>
          <p:nvPr/>
        </p:nvSpPr>
        <p:spPr>
          <a:xfrm>
            <a:off x="5560375" y="4804800"/>
            <a:ext cx="353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4"/>
              </a:rPr>
              <a:t>https://www.flickr.com/photos/30478819@N08/51093088856</a:t>
            </a:r>
            <a:r>
              <a:rPr lang="en" sz="1000"/>
              <a:t> </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lnSpc>
                <a:spcPct val="200000"/>
              </a:lnSpc>
              <a:spcBef>
                <a:spcPts val="0"/>
              </a:spcBef>
              <a:spcAft>
                <a:spcPts val="0"/>
              </a:spcAft>
              <a:buClr>
                <a:schemeClr val="dk1"/>
              </a:buClr>
              <a:buSzPts val="1800"/>
              <a:buChar char="●"/>
            </a:pPr>
            <a:r>
              <a:rPr lang="en">
                <a:solidFill>
                  <a:schemeClr val="dk1"/>
                </a:solidFill>
              </a:rPr>
              <a:t>Transformation to remote working</a:t>
            </a:r>
            <a:endParaRPr>
              <a:solidFill>
                <a:schemeClr val="dk1"/>
              </a:solidFill>
            </a:endParaRPr>
          </a:p>
          <a:p>
            <a:pPr indent="-342900" lvl="0" marL="457200" rtl="0" algn="just">
              <a:lnSpc>
                <a:spcPct val="200000"/>
              </a:lnSpc>
              <a:spcBef>
                <a:spcPts val="0"/>
              </a:spcBef>
              <a:spcAft>
                <a:spcPts val="0"/>
              </a:spcAft>
              <a:buClr>
                <a:schemeClr val="dk1"/>
              </a:buClr>
              <a:buSzPts val="1800"/>
              <a:buChar char="●"/>
            </a:pPr>
            <a:r>
              <a:rPr lang="en">
                <a:solidFill>
                  <a:schemeClr val="dk1"/>
                </a:solidFill>
              </a:rPr>
              <a:t>CNNs</a:t>
            </a:r>
            <a:endParaRPr>
              <a:solidFill>
                <a:schemeClr val="dk1"/>
              </a:solidFill>
            </a:endParaRPr>
          </a:p>
          <a:p>
            <a:pPr indent="-342900" lvl="0" marL="457200" rtl="0" algn="just">
              <a:lnSpc>
                <a:spcPct val="200000"/>
              </a:lnSpc>
              <a:spcBef>
                <a:spcPts val="0"/>
              </a:spcBef>
              <a:spcAft>
                <a:spcPts val="0"/>
              </a:spcAft>
              <a:buClr>
                <a:schemeClr val="dk1"/>
              </a:buClr>
              <a:buSzPts val="1800"/>
              <a:buChar char="●"/>
            </a:pPr>
            <a:r>
              <a:rPr lang="en">
                <a:solidFill>
                  <a:schemeClr val="dk1"/>
                </a:solidFill>
              </a:rPr>
              <a:t>One less thing to worry about while presenting.</a:t>
            </a:r>
            <a:endParaRPr>
              <a:solidFill>
                <a:schemeClr val="dk1"/>
              </a:solidFill>
            </a:endParaRPr>
          </a:p>
          <a:p>
            <a:pPr indent="0" lvl="0" marL="457200" rtl="0" algn="just">
              <a:lnSpc>
                <a:spcPct val="200000"/>
              </a:lnSpc>
              <a:spcBef>
                <a:spcPts val="1200"/>
              </a:spcBef>
              <a:spcAft>
                <a:spcPts val="120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Problem Statement</a:t>
            </a:r>
            <a:endParaRPr/>
          </a:p>
        </p:txBody>
      </p:sp>
      <p:sp>
        <p:nvSpPr>
          <p:cNvPr id="88" name="Google Shape;88;p18"/>
          <p:cNvSpPr txBox="1"/>
          <p:nvPr>
            <p:ph idx="1" type="body"/>
          </p:nvPr>
        </p:nvSpPr>
        <p:spPr>
          <a:xfrm>
            <a:off x="1158900" y="1543650"/>
            <a:ext cx="6826200" cy="205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chemeClr val="dk1"/>
                </a:solidFill>
              </a:rPr>
              <a:t>Study of motion transfer models and their feasibility for live video conferencing.</a:t>
            </a:r>
            <a:endParaRPr sz="2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94" name="Google Shape;94;p19"/>
          <p:cNvSpPr txBox="1"/>
          <p:nvPr>
            <p:ph idx="1" type="body"/>
          </p:nvPr>
        </p:nvSpPr>
        <p:spPr>
          <a:xfrm>
            <a:off x="311700" y="636725"/>
            <a:ext cx="3381300" cy="37449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u="sng">
                <a:solidFill>
                  <a:schemeClr val="dk1"/>
                </a:solidFill>
              </a:rPr>
              <a:t>Classical Approach</a:t>
            </a:r>
            <a:r>
              <a:rPr lang="en">
                <a:solidFill>
                  <a:schemeClr val="dk1"/>
                </a:solidFill>
              </a:rPr>
              <a:t> [5]</a:t>
            </a:r>
            <a:endParaRPr>
              <a:solidFill>
                <a:schemeClr val="dk1"/>
              </a:solidFill>
            </a:endParaRPr>
          </a:p>
          <a:p>
            <a:pPr indent="-342900" lvl="0" marL="457200" rtl="0" algn="just">
              <a:spcBef>
                <a:spcPts val="1200"/>
              </a:spcBef>
              <a:spcAft>
                <a:spcPts val="0"/>
              </a:spcAft>
              <a:buClr>
                <a:schemeClr val="dk1"/>
              </a:buClr>
              <a:buSzPts val="1800"/>
              <a:buChar char="●"/>
            </a:pPr>
            <a:r>
              <a:rPr lang="en">
                <a:solidFill>
                  <a:schemeClr val="dk1"/>
                </a:solidFill>
              </a:rPr>
              <a:t>A m</a:t>
            </a:r>
            <a:r>
              <a:rPr lang="en">
                <a:solidFill>
                  <a:schemeClr val="dk1"/>
                </a:solidFill>
              </a:rPr>
              <a:t>ultiresolution spline technique.</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Set of band-pass filtered images.</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Corresponding band-pass mosaic. </a:t>
            </a:r>
            <a:endParaRPr>
              <a:solidFill>
                <a:schemeClr val="dk1"/>
              </a:solidFill>
            </a:endParaRPr>
          </a:p>
          <a:p>
            <a:pPr indent="0" lvl="0" marL="0" rtl="0" algn="just">
              <a:spcBef>
                <a:spcPts val="1200"/>
              </a:spcBef>
              <a:spcAft>
                <a:spcPts val="0"/>
              </a:spcAft>
              <a:buNone/>
            </a:pPr>
            <a:r>
              <a:rPr lang="en" u="sng">
                <a:solidFill>
                  <a:schemeClr val="dk1"/>
                </a:solidFill>
              </a:rPr>
              <a:t>CNN</a:t>
            </a:r>
            <a:r>
              <a:rPr lang="en">
                <a:solidFill>
                  <a:schemeClr val="dk1"/>
                </a:solidFill>
              </a:rPr>
              <a:t> [6]</a:t>
            </a:r>
            <a:endParaRPr>
              <a:solidFill>
                <a:schemeClr val="dk1"/>
              </a:solidFill>
            </a:endParaRPr>
          </a:p>
          <a:p>
            <a:pPr indent="-342900" lvl="0" marL="457200" rtl="0" algn="just">
              <a:lnSpc>
                <a:spcPct val="100000"/>
              </a:lnSpc>
              <a:spcBef>
                <a:spcPts val="1200"/>
              </a:spcBef>
              <a:spcAft>
                <a:spcPts val="1000"/>
              </a:spcAft>
              <a:buClr>
                <a:schemeClr val="dk1"/>
              </a:buClr>
              <a:buSzPts val="1800"/>
              <a:buChar char="●"/>
            </a:pPr>
            <a:r>
              <a:rPr lang="en">
                <a:solidFill>
                  <a:schemeClr val="dk1"/>
                </a:solidFill>
              </a:rPr>
              <a:t>Generation of new images using source style and source content images</a:t>
            </a:r>
            <a:endParaRPr>
              <a:solidFill>
                <a:schemeClr val="dk1"/>
              </a:solidFill>
            </a:endParaRPr>
          </a:p>
        </p:txBody>
      </p:sp>
      <p:pic>
        <p:nvPicPr>
          <p:cNvPr id="95" name="Google Shape;95;p19"/>
          <p:cNvPicPr preferRelativeResize="0"/>
          <p:nvPr/>
        </p:nvPicPr>
        <p:blipFill>
          <a:blip r:embed="rId3">
            <a:alphaModFix/>
          </a:blip>
          <a:stretch>
            <a:fillRect/>
          </a:stretch>
        </p:blipFill>
        <p:spPr>
          <a:xfrm>
            <a:off x="6117274" y="103325"/>
            <a:ext cx="2931325" cy="2937025"/>
          </a:xfrm>
          <a:prstGeom prst="rect">
            <a:avLst/>
          </a:prstGeom>
          <a:noFill/>
          <a:ln cap="flat" cmpd="sng" w="9525">
            <a:solidFill>
              <a:schemeClr val="dk2"/>
            </a:solidFill>
            <a:prstDash val="solid"/>
            <a:round/>
            <a:headEnd len="sm" w="sm" type="none"/>
            <a:tailEnd len="sm" w="sm" type="none"/>
          </a:ln>
        </p:spPr>
      </p:pic>
      <p:sp>
        <p:nvSpPr>
          <p:cNvPr id="96" name="Google Shape;96;p19"/>
          <p:cNvSpPr txBox="1"/>
          <p:nvPr/>
        </p:nvSpPr>
        <p:spPr>
          <a:xfrm>
            <a:off x="112950" y="4636675"/>
            <a:ext cx="891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1"/>
                </a:solidFill>
              </a:rPr>
              <a:t>Source:</a:t>
            </a:r>
            <a:r>
              <a:rPr lang="en" sz="1000">
                <a:solidFill>
                  <a:schemeClr val="dk1"/>
                </a:solidFill>
              </a:rPr>
              <a:t> </a:t>
            </a:r>
            <a:r>
              <a:rPr lang="en" sz="800">
                <a:solidFill>
                  <a:schemeClr val="dk1"/>
                </a:solidFill>
                <a:highlight>
                  <a:schemeClr val="lt1"/>
                </a:highlight>
              </a:rPr>
              <a:t>P. Burt and E. Adelson, "A multiresolution spline with application to image mosaics," </a:t>
            </a:r>
            <a:r>
              <a:rPr i="1" lang="en" sz="800">
                <a:solidFill>
                  <a:schemeClr val="dk1"/>
                </a:solidFill>
                <a:highlight>
                  <a:schemeClr val="lt1"/>
                </a:highlight>
              </a:rPr>
              <a:t>ACM Transactions on Graphics, </a:t>
            </a:r>
            <a:r>
              <a:rPr lang="en" sz="800">
                <a:solidFill>
                  <a:schemeClr val="dk1"/>
                </a:solidFill>
                <a:highlight>
                  <a:schemeClr val="lt1"/>
                </a:highlight>
              </a:rPr>
              <a:t>vol. 2, </a:t>
            </a:r>
            <a:r>
              <a:rPr i="1" lang="en" sz="800">
                <a:solidFill>
                  <a:schemeClr val="dk1"/>
                </a:solidFill>
                <a:highlight>
                  <a:schemeClr val="lt1"/>
                </a:highlight>
              </a:rPr>
              <a:t>(4), </a:t>
            </a:r>
            <a:r>
              <a:rPr lang="en" sz="800">
                <a:solidFill>
                  <a:schemeClr val="dk1"/>
                </a:solidFill>
                <a:highlight>
                  <a:schemeClr val="lt1"/>
                </a:highlight>
              </a:rPr>
              <a:t>pp. 217-236, 1983. . DOI: 10.1145/245.247</a:t>
            </a:r>
            <a:r>
              <a:rPr lang="en" sz="800">
                <a:solidFill>
                  <a:schemeClr val="dk1"/>
                </a:solidFill>
                <a:highlight>
                  <a:schemeClr val="lt1"/>
                </a:highlight>
                <a:latin typeface="Times New Roman"/>
                <a:ea typeface="Times New Roman"/>
                <a:cs typeface="Times New Roman"/>
                <a:sym typeface="Times New Roman"/>
              </a:rPr>
              <a:t>.</a:t>
            </a:r>
            <a:endParaRPr sz="8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i="1" lang="en" sz="800">
                <a:solidFill>
                  <a:schemeClr val="dk1"/>
                </a:solidFill>
              </a:rPr>
              <a:t>Source:</a:t>
            </a:r>
            <a:r>
              <a:rPr lang="en" sz="800">
                <a:solidFill>
                  <a:schemeClr val="dk1"/>
                </a:solidFill>
              </a:rPr>
              <a:t> </a:t>
            </a:r>
            <a:r>
              <a:rPr lang="en" sz="800">
                <a:solidFill>
                  <a:srgbClr val="212529"/>
                </a:solidFill>
                <a:highlight>
                  <a:srgbClr val="F8F9FA"/>
                </a:highlight>
                <a:latin typeface="Times New Roman"/>
                <a:ea typeface="Times New Roman"/>
                <a:cs typeface="Times New Roman"/>
                <a:sym typeface="Times New Roman"/>
              </a:rPr>
              <a:t>L. A. Gatys, A. S. Ecker and M. Bethge, "Image style transfer using convolutional neural networks," in 2016, . DOI: 10.1109/CVPR.2016.265.</a:t>
            </a:r>
            <a:endParaRPr sz="800">
              <a:solidFill>
                <a:schemeClr val="dk1"/>
              </a:solidFill>
              <a:highlight>
                <a:schemeClr val="lt1"/>
              </a:highlight>
              <a:latin typeface="Times New Roman"/>
              <a:ea typeface="Times New Roman"/>
              <a:cs typeface="Times New Roman"/>
              <a:sym typeface="Times New Roman"/>
            </a:endParaRPr>
          </a:p>
        </p:txBody>
      </p:sp>
      <p:pic>
        <p:nvPicPr>
          <p:cNvPr id="97" name="Google Shape;97;p19"/>
          <p:cNvPicPr preferRelativeResize="0"/>
          <p:nvPr/>
        </p:nvPicPr>
        <p:blipFill>
          <a:blip r:embed="rId4">
            <a:alphaModFix/>
          </a:blip>
          <a:stretch>
            <a:fillRect/>
          </a:stretch>
        </p:blipFill>
        <p:spPr>
          <a:xfrm>
            <a:off x="4208750" y="103325"/>
            <a:ext cx="1577250" cy="240677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311700" y="120875"/>
            <a:ext cx="3945300" cy="4915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dk1"/>
                </a:solidFill>
              </a:rPr>
              <a:t>Conditional GANs</a:t>
            </a:r>
            <a:r>
              <a:rPr lang="en">
                <a:solidFill>
                  <a:schemeClr val="dk1"/>
                </a:solidFill>
              </a:rPr>
              <a:t> [7]</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Image to Image translation.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Additional input label with source images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Drawback - requires perfect pairs of images from both domains for training</a:t>
            </a:r>
            <a:endParaRPr>
              <a:solidFill>
                <a:schemeClr val="dk1"/>
              </a:solidFill>
            </a:endParaRPr>
          </a:p>
          <a:p>
            <a:pPr indent="0" lvl="0" marL="0" rtl="0" algn="l">
              <a:spcBef>
                <a:spcPts val="1200"/>
              </a:spcBef>
              <a:spcAft>
                <a:spcPts val="0"/>
              </a:spcAft>
              <a:buNone/>
            </a:pPr>
            <a:r>
              <a:rPr lang="en" u="sng">
                <a:solidFill>
                  <a:schemeClr val="dk1"/>
                </a:solidFill>
              </a:rPr>
              <a:t>Cycle GANs</a:t>
            </a:r>
            <a:r>
              <a:rPr lang="en">
                <a:solidFill>
                  <a:schemeClr val="dk1"/>
                </a:solidFill>
              </a:rPr>
              <a:t> [9]</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Overcomes the drawback of perfect pairing by introducing cycle consistency loss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Translation from one domain to the second one and then back again to first domain</a:t>
            </a:r>
            <a:endParaRPr>
              <a:solidFill>
                <a:schemeClr val="dk1"/>
              </a:solidFill>
            </a:endParaRPr>
          </a:p>
        </p:txBody>
      </p:sp>
      <p:pic>
        <p:nvPicPr>
          <p:cNvPr descr="Source: Jun-Yan Zhu et al., 2017 " id="103" name="Google Shape;103;p20"/>
          <p:cNvPicPr preferRelativeResize="0"/>
          <p:nvPr/>
        </p:nvPicPr>
        <p:blipFill>
          <a:blip r:embed="rId3">
            <a:alphaModFix/>
          </a:blip>
          <a:stretch>
            <a:fillRect/>
          </a:stretch>
        </p:blipFill>
        <p:spPr>
          <a:xfrm>
            <a:off x="5232250" y="268175"/>
            <a:ext cx="2738650" cy="2190300"/>
          </a:xfrm>
          <a:prstGeom prst="rect">
            <a:avLst/>
          </a:prstGeom>
          <a:noFill/>
          <a:ln cap="flat" cmpd="sng" w="12700">
            <a:solidFill>
              <a:srgbClr val="828282"/>
            </a:solidFill>
            <a:prstDash val="solid"/>
            <a:miter lim="8000"/>
            <a:headEnd len="sm" w="sm" type="none"/>
            <a:tailEnd len="sm" w="sm" type="none"/>
          </a:ln>
        </p:spPr>
      </p:pic>
      <p:sp>
        <p:nvSpPr>
          <p:cNvPr id="104" name="Google Shape;104;p20"/>
          <p:cNvSpPr txBox="1"/>
          <p:nvPr/>
        </p:nvSpPr>
        <p:spPr>
          <a:xfrm>
            <a:off x="5181600" y="24384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dk1"/>
                </a:solidFill>
                <a:latin typeface="Times New Roman"/>
                <a:ea typeface="Times New Roman"/>
                <a:cs typeface="Times New Roman"/>
                <a:sym typeface="Times New Roman"/>
              </a:rPr>
              <a:t>Source: Jun-Yan Zhu et al., 2017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299225" y="223325"/>
            <a:ext cx="8727000" cy="2763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dk1"/>
                </a:solidFill>
              </a:rPr>
              <a:t>VAE</a:t>
            </a:r>
            <a:endParaRPr u="sng">
              <a:solidFill>
                <a:schemeClr val="dk1"/>
              </a:solidFill>
            </a:endParaRPr>
          </a:p>
          <a:p>
            <a:pPr indent="-342900" lvl="0" marL="457200" rtl="0" algn="just">
              <a:spcBef>
                <a:spcPts val="1200"/>
              </a:spcBef>
              <a:spcAft>
                <a:spcPts val="0"/>
              </a:spcAft>
              <a:buClr>
                <a:schemeClr val="dk1"/>
              </a:buClr>
              <a:buSzPts val="1800"/>
              <a:buChar char="●"/>
            </a:pPr>
            <a:r>
              <a:rPr lang="en">
                <a:solidFill>
                  <a:schemeClr val="dk1"/>
                </a:solidFill>
              </a:rPr>
              <a:t>Aims at learning the joint distribution of images in separate domains by using images from marginal distributions in individual domains </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Unstable due to the saddle point searching problem</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n" u="sng">
                <a:solidFill>
                  <a:schemeClr val="dk1"/>
                </a:solidFill>
              </a:rPr>
              <a:t>Style GAN</a:t>
            </a:r>
            <a:endParaRPr u="sng">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Learns to separate different aspects of the image</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Style modification only affects a certain aspect of the target image</a:t>
            </a:r>
            <a:endParaRPr>
              <a:solidFill>
                <a:schemeClr val="dk1"/>
              </a:solidFill>
            </a:endParaRPr>
          </a:p>
        </p:txBody>
      </p:sp>
      <p:pic>
        <p:nvPicPr>
          <p:cNvPr id="110" name="Google Shape;110;p21"/>
          <p:cNvPicPr preferRelativeResize="0"/>
          <p:nvPr/>
        </p:nvPicPr>
        <p:blipFill>
          <a:blip r:embed="rId3">
            <a:alphaModFix/>
          </a:blip>
          <a:stretch>
            <a:fillRect/>
          </a:stretch>
        </p:blipFill>
        <p:spPr>
          <a:xfrm>
            <a:off x="1968075" y="2986328"/>
            <a:ext cx="4860800" cy="1635225"/>
          </a:xfrm>
          <a:prstGeom prst="rect">
            <a:avLst/>
          </a:prstGeom>
          <a:noFill/>
          <a:ln cap="flat" cmpd="sng" w="9525">
            <a:solidFill>
              <a:srgbClr val="595959"/>
            </a:solidFill>
            <a:prstDash val="solid"/>
            <a:round/>
            <a:headEnd len="sm" w="sm" type="none"/>
            <a:tailEnd len="sm" w="sm" type="none"/>
          </a:ln>
        </p:spPr>
      </p:pic>
      <p:sp>
        <p:nvSpPr>
          <p:cNvPr id="111" name="Google Shape;111;p21"/>
          <p:cNvSpPr txBox="1"/>
          <p:nvPr/>
        </p:nvSpPr>
        <p:spPr>
          <a:xfrm>
            <a:off x="2025850" y="4705300"/>
            <a:ext cx="4734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000000"/>
                </a:solidFill>
              </a:rPr>
              <a:t>Source:</a:t>
            </a:r>
            <a:r>
              <a:rPr lang="en" sz="800">
                <a:solidFill>
                  <a:srgbClr val="000000"/>
                </a:solidFill>
              </a:rPr>
              <a:t> </a:t>
            </a:r>
            <a:r>
              <a:rPr lang="en" sz="800">
                <a:solidFill>
                  <a:srgbClr val="212529"/>
                </a:solidFill>
                <a:highlight>
                  <a:srgbClr val="F8F9FA"/>
                </a:highlight>
              </a:rPr>
              <a:t>M. Liu, T. Breuel and J. Kautz, "Unsupervised Image-to-Image Translation Networks," 2017.</a:t>
            </a:r>
            <a:endParaRPr sz="8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